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58" r:id="rId3"/>
    <p:sldId id="259" r:id="rId4"/>
    <p:sldId id="261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3E6"/>
    <a:srgbClr val="97C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058558707062648E-2"/>
          <c:y val="6.1287828098193872E-2"/>
          <c:w val="0.34822816527184725"/>
          <c:h val="0.6655261362279544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5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</c:dPt>
          <c:cat>
            <c:numRef>
              <c:f>Лист1!$A$2:$A$7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110</c:v>
                </c:pt>
                <c:pt idx="1">
                  <c:v>110</c:v>
                </c:pt>
                <c:pt idx="2">
                  <c:v>110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1B21C-0101-4535-AF94-7E03396EBF08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88E6B8A-BF32-4B2B-874A-57845D564E88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bg1"/>
              </a:solidFill>
            </a:rPr>
            <a:t>Начало действия</a:t>
          </a:r>
          <a:endParaRPr lang="ru-RU" sz="1400" b="1" dirty="0">
            <a:solidFill>
              <a:schemeClr val="bg1"/>
            </a:solidFill>
          </a:endParaRPr>
        </a:p>
      </dgm:t>
    </dgm:pt>
    <dgm:pt modelId="{914337A2-B9AF-474B-966A-528A74730744}" type="parTrans" cxnId="{B7C4AA00-B90E-4750-A010-11BC4575688B}">
      <dgm:prSet/>
      <dgm:spPr/>
      <dgm:t>
        <a:bodyPr/>
        <a:lstStyle/>
        <a:p>
          <a:endParaRPr lang="ru-RU"/>
        </a:p>
      </dgm:t>
    </dgm:pt>
    <dgm:pt modelId="{001D6174-8BA1-4719-8366-827BB93B6148}" type="sibTrans" cxnId="{B7C4AA00-B90E-4750-A010-11BC4575688B}">
      <dgm:prSet/>
      <dgm:spPr/>
      <dgm:t>
        <a:bodyPr/>
        <a:lstStyle/>
        <a:p>
          <a:endParaRPr lang="ru-RU"/>
        </a:p>
      </dgm:t>
    </dgm:pt>
    <dgm:pt modelId="{75EE1204-6388-4A89-9629-D7592DCBDFF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bg1"/>
              </a:solidFill>
            </a:rPr>
            <a:t>Субъект</a:t>
          </a:r>
          <a:r>
            <a: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ru-RU" sz="14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4C17F37-16C5-4190-B49D-07E1EE076700}" type="parTrans" cxnId="{46A4C47E-1202-4A00-BFAB-BEBF01D7F86B}">
      <dgm:prSet/>
      <dgm:spPr/>
      <dgm:t>
        <a:bodyPr/>
        <a:lstStyle/>
        <a:p>
          <a:endParaRPr lang="ru-RU"/>
        </a:p>
      </dgm:t>
    </dgm:pt>
    <dgm:pt modelId="{ABEE7EB4-C609-44A4-99AE-86F7C2C542FB}" type="sibTrans" cxnId="{46A4C47E-1202-4A00-BFAB-BEBF01D7F86B}">
      <dgm:prSet/>
      <dgm:spPr/>
      <dgm:t>
        <a:bodyPr/>
        <a:lstStyle/>
        <a:p>
          <a:endParaRPr lang="ru-RU"/>
        </a:p>
      </dgm:t>
    </dgm:pt>
    <dgm:pt modelId="{904F04C9-AFFE-4FF6-BA6D-64FA5F1F3638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bg1"/>
              </a:solidFill>
            </a:rPr>
            <a:t>Суть</a:t>
          </a:r>
          <a:endParaRPr lang="ru-RU" sz="1400" b="1" dirty="0">
            <a:solidFill>
              <a:schemeClr val="bg1"/>
            </a:solidFill>
          </a:endParaRPr>
        </a:p>
      </dgm:t>
    </dgm:pt>
    <dgm:pt modelId="{62EDA0E9-F75D-4D95-BC95-0D67053236B5}" type="parTrans" cxnId="{702F4836-7C53-4608-83AB-3D3CD74AB44A}">
      <dgm:prSet/>
      <dgm:spPr/>
      <dgm:t>
        <a:bodyPr/>
        <a:lstStyle/>
        <a:p>
          <a:endParaRPr lang="ru-RU"/>
        </a:p>
      </dgm:t>
    </dgm:pt>
    <dgm:pt modelId="{F5E247B1-E377-45B0-9DFB-9D5A7918C3DF}" type="sibTrans" cxnId="{702F4836-7C53-4608-83AB-3D3CD74AB44A}">
      <dgm:prSet/>
      <dgm:spPr/>
      <dgm:t>
        <a:bodyPr/>
        <a:lstStyle/>
        <a:p>
          <a:endParaRPr lang="ru-RU"/>
        </a:p>
      </dgm:t>
    </dgm:pt>
    <dgm:pt modelId="{36E83F83-BCA5-4313-B9CD-24CD9E8E557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bg1"/>
              </a:solidFill>
            </a:rPr>
            <a:t>Платежи</a:t>
          </a:r>
          <a:endParaRPr lang="ru-RU" sz="1400" b="1" dirty="0">
            <a:solidFill>
              <a:schemeClr val="bg1"/>
            </a:solidFill>
          </a:endParaRPr>
        </a:p>
      </dgm:t>
    </dgm:pt>
    <dgm:pt modelId="{D4DFD3DF-57DA-4AB2-A4D5-C1DEFCC13BC4}" type="parTrans" cxnId="{07E14618-A456-40F3-8433-F535CC96147B}">
      <dgm:prSet/>
      <dgm:spPr/>
      <dgm:t>
        <a:bodyPr/>
        <a:lstStyle/>
        <a:p>
          <a:endParaRPr lang="ru-RU"/>
        </a:p>
      </dgm:t>
    </dgm:pt>
    <dgm:pt modelId="{9F49255C-B584-489B-839D-E70D5F7C0CF1}" type="sibTrans" cxnId="{07E14618-A456-40F3-8433-F535CC96147B}">
      <dgm:prSet/>
      <dgm:spPr/>
      <dgm:t>
        <a:bodyPr/>
        <a:lstStyle/>
        <a:p>
          <a:endParaRPr lang="ru-RU"/>
        </a:p>
      </dgm:t>
    </dgm:pt>
    <dgm:pt modelId="{1C56B862-3C61-4F15-80FD-CE50959D198F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C00000"/>
              </a:solidFill>
            </a:rPr>
            <a:t>12 июля 2024 года </a:t>
          </a:r>
          <a:r>
            <a:rPr lang="ru-RU" sz="1800" dirty="0" smtClean="0">
              <a:solidFill>
                <a:schemeClr val="tx1"/>
              </a:solidFill>
            </a:rPr>
            <a:t>(с указанной даты в актах и решениях  </a:t>
          </a:r>
          <a:r>
            <a:rPr lang="ru-RU" sz="1800" b="1" i="1" dirty="0" smtClean="0"/>
            <a:t>отдельно:                                                                                   -</a:t>
          </a:r>
          <a:r>
            <a:rPr lang="ru-RU" sz="1800" dirty="0" smtClean="0"/>
            <a:t>описываются  эпизоды, связанные с дроблением;                                                                                         -производится расчет налогов, пеней и штрафов, </a:t>
          </a:r>
          <a:r>
            <a:rPr lang="ru-RU" sz="1800" dirty="0" err="1" smtClean="0"/>
            <a:t>доначисленных</a:t>
          </a:r>
          <a:r>
            <a:rPr lang="ru-RU" sz="1800" dirty="0" smtClean="0"/>
            <a:t> из-за дробления)  </a:t>
          </a:r>
          <a:endParaRPr lang="ru-RU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8C269F-B59A-4C9D-AFCD-3F0E215F6EB4}" type="parTrans" cxnId="{146F6FC1-8DDC-4C26-9F94-2CFEEB8BFBF0}">
      <dgm:prSet/>
      <dgm:spPr/>
      <dgm:t>
        <a:bodyPr/>
        <a:lstStyle/>
        <a:p>
          <a:endParaRPr lang="ru-RU"/>
        </a:p>
      </dgm:t>
    </dgm:pt>
    <dgm:pt modelId="{97F34FB8-97F4-4702-94F8-5AD77DC96C08}" type="sibTrans" cxnId="{146F6FC1-8DDC-4C26-9F94-2CFEEB8BFBF0}">
      <dgm:prSet/>
      <dgm:spPr/>
      <dgm:t>
        <a:bodyPr/>
        <a:lstStyle/>
        <a:p>
          <a:endParaRPr lang="ru-RU"/>
        </a:p>
      </dgm:t>
    </dgm:pt>
    <dgm:pt modelId="{FDBA12D7-620C-48F3-8467-ED84385238F1}">
      <dgm:prSet/>
      <dgm:spPr/>
      <dgm:t>
        <a:bodyPr/>
        <a:lstStyle/>
        <a:p>
          <a:r>
            <a:rPr lang="ru-RU" dirty="0" smtClean="0"/>
            <a:t>налогоплательщик, который  в любом из налоговых периодов 2022 - 2024 гг. применял схемы дробления бизнеса</a:t>
          </a:r>
          <a:endParaRPr lang="ru-RU" dirty="0"/>
        </a:p>
      </dgm:t>
    </dgm:pt>
    <dgm:pt modelId="{F2B064A3-AB16-4BE6-9D0B-DCC9C09CEEFB}" type="parTrans" cxnId="{4491E7C8-6DBF-47BD-8FC7-A987A9CDE228}">
      <dgm:prSet/>
      <dgm:spPr/>
      <dgm:t>
        <a:bodyPr/>
        <a:lstStyle/>
        <a:p>
          <a:endParaRPr lang="ru-RU"/>
        </a:p>
      </dgm:t>
    </dgm:pt>
    <dgm:pt modelId="{09EFFD41-4146-41CB-8756-15483555E86F}" type="sibTrans" cxnId="{4491E7C8-6DBF-47BD-8FC7-A987A9CDE228}">
      <dgm:prSet/>
      <dgm:spPr/>
      <dgm:t>
        <a:bodyPr/>
        <a:lstStyle/>
        <a:p>
          <a:endParaRPr lang="ru-RU"/>
        </a:p>
      </dgm:t>
    </dgm:pt>
    <dgm:pt modelId="{64AFED82-857A-49B0-86E8-DEED6F5FDE37}">
      <dgm:prSet/>
      <dgm:spPr/>
      <dgm:t>
        <a:bodyPr/>
        <a:lstStyle/>
        <a:p>
          <a:r>
            <a:rPr lang="ru-RU" smtClean="0"/>
            <a:t>освобождение от платежей в бюджет, которые причитаются по результатам налоговых проверок за периоды 2022 - 2024 гг. и связаны с дроблением бизнеса </a:t>
          </a:r>
          <a:endParaRPr lang="ru-RU"/>
        </a:p>
      </dgm:t>
    </dgm:pt>
    <dgm:pt modelId="{C4EFDE9E-4725-4BF0-932F-2735E60A825A}" type="parTrans" cxnId="{DC49E53C-2313-4714-AF95-BF7AFC1C6B05}">
      <dgm:prSet/>
      <dgm:spPr/>
      <dgm:t>
        <a:bodyPr/>
        <a:lstStyle/>
        <a:p>
          <a:endParaRPr lang="ru-RU"/>
        </a:p>
      </dgm:t>
    </dgm:pt>
    <dgm:pt modelId="{8CF7388E-364E-4150-8CE1-6853F32C60F1}" type="sibTrans" cxnId="{DC49E53C-2313-4714-AF95-BF7AFC1C6B05}">
      <dgm:prSet/>
      <dgm:spPr/>
      <dgm:t>
        <a:bodyPr/>
        <a:lstStyle/>
        <a:p>
          <a:endParaRPr lang="ru-RU"/>
        </a:p>
      </dgm:t>
    </dgm:pt>
    <dgm:pt modelId="{5B25AC39-25E7-4347-95CE-A4650DBEA831}">
      <dgm:prSet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суммы налогов</a:t>
          </a:r>
          <a:r>
            <a:rPr lang="ru-RU" dirty="0" smtClean="0"/>
            <a:t>, </a:t>
          </a:r>
          <a:r>
            <a:rPr lang="ru-RU" dirty="0" err="1" smtClean="0"/>
            <a:t>доначисленных</a:t>
          </a:r>
          <a:r>
            <a:rPr lang="ru-RU" dirty="0" smtClean="0"/>
            <a:t> за 2022 - 2024 гг. в результате применения схем дробления бизнеса; </a:t>
          </a:r>
          <a:r>
            <a:rPr lang="ru-RU" b="1" dirty="0" smtClean="0">
              <a:solidFill>
                <a:srgbClr val="C00000"/>
              </a:solidFill>
            </a:rPr>
            <a:t>пени</a:t>
          </a:r>
          <a:r>
            <a:rPr lang="ru-RU" dirty="0" smtClean="0"/>
            <a:t>, начисленные на суммы таких налогов; </a:t>
          </a:r>
          <a:r>
            <a:rPr lang="ru-RU" b="1" dirty="0" smtClean="0">
              <a:solidFill>
                <a:srgbClr val="C00000"/>
              </a:solidFill>
            </a:rPr>
            <a:t>штрафы</a:t>
          </a:r>
          <a:r>
            <a:rPr lang="ru-RU" dirty="0" smtClean="0"/>
            <a:t> (ст. 120, 122, 119  НК РФ)</a:t>
          </a:r>
          <a:endParaRPr lang="ru-RU" dirty="0"/>
        </a:p>
      </dgm:t>
    </dgm:pt>
    <dgm:pt modelId="{64E8D3B4-2A60-4943-BD1A-F18F27B4BE73}" type="parTrans" cxnId="{6A099F10-E6F3-4A61-BD3D-BBD6B60AE87C}">
      <dgm:prSet/>
      <dgm:spPr/>
      <dgm:t>
        <a:bodyPr/>
        <a:lstStyle/>
        <a:p>
          <a:endParaRPr lang="ru-RU"/>
        </a:p>
      </dgm:t>
    </dgm:pt>
    <dgm:pt modelId="{AB9B4679-61FB-4FEA-A416-41C7B5315FE5}" type="sibTrans" cxnId="{6A099F10-E6F3-4A61-BD3D-BBD6B60AE87C}">
      <dgm:prSet/>
      <dgm:spPr/>
      <dgm:t>
        <a:bodyPr/>
        <a:lstStyle/>
        <a:p>
          <a:endParaRPr lang="ru-RU"/>
        </a:p>
      </dgm:t>
    </dgm:pt>
    <dgm:pt modelId="{77789C28-FC6E-40AF-B8E4-72636DB4F7BB}" type="pres">
      <dgm:prSet presAssocID="{41A1B21C-0101-4535-AF94-7E03396EBF0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BEE61B-1F3E-4DD1-A647-20AD08E5605B}" type="pres">
      <dgm:prSet presAssocID="{788E6B8A-BF32-4B2B-874A-57845D564E88}" presName="composite" presStyleCnt="0"/>
      <dgm:spPr/>
    </dgm:pt>
    <dgm:pt modelId="{CE0020F9-65A2-4884-B271-D8897C68B8CB}" type="pres">
      <dgm:prSet presAssocID="{788E6B8A-BF32-4B2B-874A-57845D564E8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32994-4B75-4C35-A26B-521FCB5EFD64}" type="pres">
      <dgm:prSet presAssocID="{788E6B8A-BF32-4B2B-874A-57845D564E8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85E75-C182-4AFC-8BF7-E112ADD00C77}" type="pres">
      <dgm:prSet presAssocID="{001D6174-8BA1-4719-8366-827BB93B6148}" presName="sp" presStyleCnt="0"/>
      <dgm:spPr/>
    </dgm:pt>
    <dgm:pt modelId="{CD559757-E5B1-4FC4-9229-C66F9FD9AB6A}" type="pres">
      <dgm:prSet presAssocID="{75EE1204-6388-4A89-9629-D7592DCBDFF6}" presName="composite" presStyleCnt="0"/>
      <dgm:spPr/>
    </dgm:pt>
    <dgm:pt modelId="{F5F17E42-BF46-446B-AD81-2596D8B277D9}" type="pres">
      <dgm:prSet presAssocID="{75EE1204-6388-4A89-9629-D7592DCBDFF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F7D5F-E586-4E50-B685-89EC28FBF159}" type="pres">
      <dgm:prSet presAssocID="{75EE1204-6388-4A89-9629-D7592DCBDFF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2A246-52EE-485B-86DA-7B987BA4C7DC}" type="pres">
      <dgm:prSet presAssocID="{ABEE7EB4-C609-44A4-99AE-86F7C2C542FB}" presName="sp" presStyleCnt="0"/>
      <dgm:spPr/>
    </dgm:pt>
    <dgm:pt modelId="{3F646BA3-F7C7-404E-A21B-2EA85DAB228B}" type="pres">
      <dgm:prSet presAssocID="{904F04C9-AFFE-4FF6-BA6D-64FA5F1F3638}" presName="composite" presStyleCnt="0"/>
      <dgm:spPr/>
    </dgm:pt>
    <dgm:pt modelId="{20DB0F9C-A2A9-4A6E-91D8-FCCF37D0A8DA}" type="pres">
      <dgm:prSet presAssocID="{904F04C9-AFFE-4FF6-BA6D-64FA5F1F363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66800-8B10-403C-9CF7-2E199E763AA0}" type="pres">
      <dgm:prSet presAssocID="{904F04C9-AFFE-4FF6-BA6D-64FA5F1F363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B0E23-7308-4F9F-8EE9-1454697EF8F7}" type="pres">
      <dgm:prSet presAssocID="{F5E247B1-E377-45B0-9DFB-9D5A7918C3DF}" presName="sp" presStyleCnt="0"/>
      <dgm:spPr/>
    </dgm:pt>
    <dgm:pt modelId="{273D6030-0AFD-411A-800A-AED7F9724376}" type="pres">
      <dgm:prSet presAssocID="{36E83F83-BCA5-4313-B9CD-24CD9E8E5572}" presName="composite" presStyleCnt="0"/>
      <dgm:spPr/>
    </dgm:pt>
    <dgm:pt modelId="{46A77E56-8871-4440-885E-5D26076F6C02}" type="pres">
      <dgm:prSet presAssocID="{36E83F83-BCA5-4313-B9CD-24CD9E8E557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5FC48-F0A8-4C84-9181-11E836799DD1}" type="pres">
      <dgm:prSet presAssocID="{36E83F83-BCA5-4313-B9CD-24CD9E8E557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A4C47E-1202-4A00-BFAB-BEBF01D7F86B}" srcId="{41A1B21C-0101-4535-AF94-7E03396EBF08}" destId="{75EE1204-6388-4A89-9629-D7592DCBDFF6}" srcOrd="1" destOrd="0" parTransId="{A4C17F37-16C5-4190-B49D-07E1EE076700}" sibTransId="{ABEE7EB4-C609-44A4-99AE-86F7C2C542FB}"/>
    <dgm:cxn modelId="{6A099F10-E6F3-4A61-BD3D-BBD6B60AE87C}" srcId="{36E83F83-BCA5-4313-B9CD-24CD9E8E5572}" destId="{5B25AC39-25E7-4347-95CE-A4650DBEA831}" srcOrd="0" destOrd="0" parTransId="{64E8D3B4-2A60-4943-BD1A-F18F27B4BE73}" sibTransId="{AB9B4679-61FB-4FEA-A416-41C7B5315FE5}"/>
    <dgm:cxn modelId="{1CB04200-292A-4211-8F3A-0E3E8AF2E33E}" type="presOf" srcId="{FDBA12D7-620C-48F3-8467-ED84385238F1}" destId="{82CF7D5F-E586-4E50-B685-89EC28FBF159}" srcOrd="0" destOrd="0" presId="urn:microsoft.com/office/officeart/2005/8/layout/chevron2"/>
    <dgm:cxn modelId="{22AF4438-1ED7-4A52-9697-011E7D65B4B1}" type="presOf" srcId="{36E83F83-BCA5-4313-B9CD-24CD9E8E5572}" destId="{46A77E56-8871-4440-885E-5D26076F6C02}" srcOrd="0" destOrd="0" presId="urn:microsoft.com/office/officeart/2005/8/layout/chevron2"/>
    <dgm:cxn modelId="{B2B1B15C-DE15-42B6-B71B-26C8D635DC33}" type="presOf" srcId="{64AFED82-857A-49B0-86E8-DEED6F5FDE37}" destId="{E2B66800-8B10-403C-9CF7-2E199E763AA0}" srcOrd="0" destOrd="0" presId="urn:microsoft.com/office/officeart/2005/8/layout/chevron2"/>
    <dgm:cxn modelId="{B7C4AA00-B90E-4750-A010-11BC4575688B}" srcId="{41A1B21C-0101-4535-AF94-7E03396EBF08}" destId="{788E6B8A-BF32-4B2B-874A-57845D564E88}" srcOrd="0" destOrd="0" parTransId="{914337A2-B9AF-474B-966A-528A74730744}" sibTransId="{001D6174-8BA1-4719-8366-827BB93B6148}"/>
    <dgm:cxn modelId="{D6C8416E-4F85-4AE1-919C-91A852CC2493}" type="presOf" srcId="{75EE1204-6388-4A89-9629-D7592DCBDFF6}" destId="{F5F17E42-BF46-446B-AD81-2596D8B277D9}" srcOrd="0" destOrd="0" presId="urn:microsoft.com/office/officeart/2005/8/layout/chevron2"/>
    <dgm:cxn modelId="{702F4836-7C53-4608-83AB-3D3CD74AB44A}" srcId="{41A1B21C-0101-4535-AF94-7E03396EBF08}" destId="{904F04C9-AFFE-4FF6-BA6D-64FA5F1F3638}" srcOrd="2" destOrd="0" parTransId="{62EDA0E9-F75D-4D95-BC95-0D67053236B5}" sibTransId="{F5E247B1-E377-45B0-9DFB-9D5A7918C3DF}"/>
    <dgm:cxn modelId="{BEDCA253-1945-42E2-A06D-DA44F9533B59}" type="presOf" srcId="{41A1B21C-0101-4535-AF94-7E03396EBF08}" destId="{77789C28-FC6E-40AF-B8E4-72636DB4F7BB}" srcOrd="0" destOrd="0" presId="urn:microsoft.com/office/officeart/2005/8/layout/chevron2"/>
    <dgm:cxn modelId="{5CD92029-5184-4F34-A37A-F7D40DC3F1E9}" type="presOf" srcId="{788E6B8A-BF32-4B2B-874A-57845D564E88}" destId="{CE0020F9-65A2-4884-B271-D8897C68B8CB}" srcOrd="0" destOrd="0" presId="urn:microsoft.com/office/officeart/2005/8/layout/chevron2"/>
    <dgm:cxn modelId="{DC49E53C-2313-4714-AF95-BF7AFC1C6B05}" srcId="{904F04C9-AFFE-4FF6-BA6D-64FA5F1F3638}" destId="{64AFED82-857A-49B0-86E8-DEED6F5FDE37}" srcOrd="0" destOrd="0" parTransId="{C4EFDE9E-4725-4BF0-932F-2735E60A825A}" sibTransId="{8CF7388E-364E-4150-8CE1-6853F32C60F1}"/>
    <dgm:cxn modelId="{DA9BB35B-337F-42FD-B33A-B2213EF76738}" type="presOf" srcId="{5B25AC39-25E7-4347-95CE-A4650DBEA831}" destId="{3C85FC48-F0A8-4C84-9181-11E836799DD1}" srcOrd="0" destOrd="0" presId="urn:microsoft.com/office/officeart/2005/8/layout/chevron2"/>
    <dgm:cxn modelId="{4491E7C8-6DBF-47BD-8FC7-A987A9CDE228}" srcId="{75EE1204-6388-4A89-9629-D7592DCBDFF6}" destId="{FDBA12D7-620C-48F3-8467-ED84385238F1}" srcOrd="0" destOrd="0" parTransId="{F2B064A3-AB16-4BE6-9D0B-DCC9C09CEEFB}" sibTransId="{09EFFD41-4146-41CB-8756-15483555E86F}"/>
    <dgm:cxn modelId="{477311AF-475F-4BB5-8194-62369D49B76B}" type="presOf" srcId="{1C56B862-3C61-4F15-80FD-CE50959D198F}" destId="{10232994-4B75-4C35-A26B-521FCB5EFD64}" srcOrd="0" destOrd="0" presId="urn:microsoft.com/office/officeart/2005/8/layout/chevron2"/>
    <dgm:cxn modelId="{07E14618-A456-40F3-8433-F535CC96147B}" srcId="{41A1B21C-0101-4535-AF94-7E03396EBF08}" destId="{36E83F83-BCA5-4313-B9CD-24CD9E8E5572}" srcOrd="3" destOrd="0" parTransId="{D4DFD3DF-57DA-4AB2-A4D5-C1DEFCC13BC4}" sibTransId="{9F49255C-B584-489B-839D-E70D5F7C0CF1}"/>
    <dgm:cxn modelId="{146F6FC1-8DDC-4C26-9F94-2CFEEB8BFBF0}" srcId="{788E6B8A-BF32-4B2B-874A-57845D564E88}" destId="{1C56B862-3C61-4F15-80FD-CE50959D198F}" srcOrd="0" destOrd="0" parTransId="{C68C269F-B59A-4C9D-AFCD-3F0E215F6EB4}" sibTransId="{97F34FB8-97F4-4702-94F8-5AD77DC96C08}"/>
    <dgm:cxn modelId="{313C9E7B-C93E-4C53-BF7E-A62D35B58202}" type="presOf" srcId="{904F04C9-AFFE-4FF6-BA6D-64FA5F1F3638}" destId="{20DB0F9C-A2A9-4A6E-91D8-FCCF37D0A8DA}" srcOrd="0" destOrd="0" presId="urn:microsoft.com/office/officeart/2005/8/layout/chevron2"/>
    <dgm:cxn modelId="{925FDAED-2E7B-40C9-9312-E3BD55D4F3F3}" type="presParOf" srcId="{77789C28-FC6E-40AF-B8E4-72636DB4F7BB}" destId="{F5BEE61B-1F3E-4DD1-A647-20AD08E5605B}" srcOrd="0" destOrd="0" presId="urn:microsoft.com/office/officeart/2005/8/layout/chevron2"/>
    <dgm:cxn modelId="{828D8F39-D1B7-435C-9608-03FECEF9EBF5}" type="presParOf" srcId="{F5BEE61B-1F3E-4DD1-A647-20AD08E5605B}" destId="{CE0020F9-65A2-4884-B271-D8897C68B8CB}" srcOrd="0" destOrd="0" presId="urn:microsoft.com/office/officeart/2005/8/layout/chevron2"/>
    <dgm:cxn modelId="{740E5E5C-5CEE-4BBA-A30E-E821AC027A87}" type="presParOf" srcId="{F5BEE61B-1F3E-4DD1-A647-20AD08E5605B}" destId="{10232994-4B75-4C35-A26B-521FCB5EFD64}" srcOrd="1" destOrd="0" presId="urn:microsoft.com/office/officeart/2005/8/layout/chevron2"/>
    <dgm:cxn modelId="{08D51AAF-B805-4CB8-9DC7-647D34E85FA1}" type="presParOf" srcId="{77789C28-FC6E-40AF-B8E4-72636DB4F7BB}" destId="{C1385E75-C182-4AFC-8BF7-E112ADD00C77}" srcOrd="1" destOrd="0" presId="urn:microsoft.com/office/officeart/2005/8/layout/chevron2"/>
    <dgm:cxn modelId="{5A214B6A-AAA2-4C8B-A64C-C00043B3FBB5}" type="presParOf" srcId="{77789C28-FC6E-40AF-B8E4-72636DB4F7BB}" destId="{CD559757-E5B1-4FC4-9229-C66F9FD9AB6A}" srcOrd="2" destOrd="0" presId="urn:microsoft.com/office/officeart/2005/8/layout/chevron2"/>
    <dgm:cxn modelId="{4CF2E7D3-958D-4C4B-B095-CC38905E5B34}" type="presParOf" srcId="{CD559757-E5B1-4FC4-9229-C66F9FD9AB6A}" destId="{F5F17E42-BF46-446B-AD81-2596D8B277D9}" srcOrd="0" destOrd="0" presId="urn:microsoft.com/office/officeart/2005/8/layout/chevron2"/>
    <dgm:cxn modelId="{E983DE5A-A7A7-4C17-83C7-575BF056BC73}" type="presParOf" srcId="{CD559757-E5B1-4FC4-9229-C66F9FD9AB6A}" destId="{82CF7D5F-E586-4E50-B685-89EC28FBF159}" srcOrd="1" destOrd="0" presId="urn:microsoft.com/office/officeart/2005/8/layout/chevron2"/>
    <dgm:cxn modelId="{00910535-70EE-4373-A440-8BEC67ED7B24}" type="presParOf" srcId="{77789C28-FC6E-40AF-B8E4-72636DB4F7BB}" destId="{BCA2A246-52EE-485B-86DA-7B987BA4C7DC}" srcOrd="3" destOrd="0" presId="urn:microsoft.com/office/officeart/2005/8/layout/chevron2"/>
    <dgm:cxn modelId="{4D3ED1DC-9D65-4109-99DC-F499BA3E6DBD}" type="presParOf" srcId="{77789C28-FC6E-40AF-B8E4-72636DB4F7BB}" destId="{3F646BA3-F7C7-404E-A21B-2EA85DAB228B}" srcOrd="4" destOrd="0" presId="urn:microsoft.com/office/officeart/2005/8/layout/chevron2"/>
    <dgm:cxn modelId="{B873FA7C-9975-4C1A-95A4-9A33327D71DC}" type="presParOf" srcId="{3F646BA3-F7C7-404E-A21B-2EA85DAB228B}" destId="{20DB0F9C-A2A9-4A6E-91D8-FCCF37D0A8DA}" srcOrd="0" destOrd="0" presId="urn:microsoft.com/office/officeart/2005/8/layout/chevron2"/>
    <dgm:cxn modelId="{ABF87E02-3393-4FAF-AA82-E5F2596C98C5}" type="presParOf" srcId="{3F646BA3-F7C7-404E-A21B-2EA85DAB228B}" destId="{E2B66800-8B10-403C-9CF7-2E199E763AA0}" srcOrd="1" destOrd="0" presId="urn:microsoft.com/office/officeart/2005/8/layout/chevron2"/>
    <dgm:cxn modelId="{79DF3D5C-1446-4DC5-9CE8-DC38C9FA79F8}" type="presParOf" srcId="{77789C28-FC6E-40AF-B8E4-72636DB4F7BB}" destId="{B41B0E23-7308-4F9F-8EE9-1454697EF8F7}" srcOrd="5" destOrd="0" presId="urn:microsoft.com/office/officeart/2005/8/layout/chevron2"/>
    <dgm:cxn modelId="{7AF237BD-28C2-4597-A0F6-323CF3FE1644}" type="presParOf" srcId="{77789C28-FC6E-40AF-B8E4-72636DB4F7BB}" destId="{273D6030-0AFD-411A-800A-AED7F9724376}" srcOrd="6" destOrd="0" presId="urn:microsoft.com/office/officeart/2005/8/layout/chevron2"/>
    <dgm:cxn modelId="{D8C3D942-D4B6-46F2-9BE7-B42E102EA113}" type="presParOf" srcId="{273D6030-0AFD-411A-800A-AED7F9724376}" destId="{46A77E56-8871-4440-885E-5D26076F6C02}" srcOrd="0" destOrd="0" presId="urn:microsoft.com/office/officeart/2005/8/layout/chevron2"/>
    <dgm:cxn modelId="{C5F47DC3-4CE7-4A6C-AB69-EB551E5AF148}" type="presParOf" srcId="{273D6030-0AFD-411A-800A-AED7F9724376}" destId="{3C85FC48-F0A8-4C84-9181-11E836799DD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0020F9-65A2-4884-B271-D8897C68B8CB}">
      <dsp:nvSpPr>
        <dsp:cNvPr id="0" name=""/>
        <dsp:cNvSpPr/>
      </dsp:nvSpPr>
      <dsp:spPr>
        <a:xfrm rot="5400000">
          <a:off x="-199823" y="205289"/>
          <a:ext cx="1332159" cy="93251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Начало действия</a:t>
          </a:r>
          <a:endParaRPr lang="ru-RU" sz="1400" b="1" kern="1200" dirty="0">
            <a:solidFill>
              <a:schemeClr val="bg1"/>
            </a:solidFill>
          </a:endParaRPr>
        </a:p>
      </dsp:txBody>
      <dsp:txXfrm rot="-5400000">
        <a:off x="2" y="471721"/>
        <a:ext cx="932511" cy="399648"/>
      </dsp:txXfrm>
    </dsp:sp>
    <dsp:sp modelId="{10232994-4B75-4C35-A26B-521FCB5EFD64}">
      <dsp:nvSpPr>
        <dsp:cNvPr id="0" name=""/>
        <dsp:cNvSpPr/>
      </dsp:nvSpPr>
      <dsp:spPr>
        <a:xfrm rot="5400000">
          <a:off x="5195082" y="-4257104"/>
          <a:ext cx="866359" cy="9391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C00000"/>
              </a:solidFill>
            </a:rPr>
            <a:t>12 июля 2024 года </a:t>
          </a:r>
          <a:r>
            <a:rPr lang="ru-RU" sz="1800" kern="1200" dirty="0" smtClean="0">
              <a:solidFill>
                <a:schemeClr val="tx1"/>
              </a:solidFill>
            </a:rPr>
            <a:t>(с указанной даты в актах и решениях  </a:t>
          </a:r>
          <a:r>
            <a:rPr lang="ru-RU" sz="1800" b="1" i="1" kern="1200" dirty="0" smtClean="0"/>
            <a:t>отдельно:                                                                                   -</a:t>
          </a:r>
          <a:r>
            <a:rPr lang="ru-RU" sz="1800" kern="1200" dirty="0" smtClean="0"/>
            <a:t>описываются  эпизоды, связанные с дроблением;                                                                                         -производится расчет налогов, пеней и штрафов, </a:t>
          </a:r>
          <a:r>
            <a:rPr lang="ru-RU" sz="1800" kern="1200" dirty="0" err="1" smtClean="0"/>
            <a:t>доначисленных</a:t>
          </a:r>
          <a:r>
            <a:rPr lang="ru-RU" sz="1800" kern="1200" dirty="0" smtClean="0"/>
            <a:t> из-за дробления)  </a:t>
          </a:r>
          <a:endParaRPr lang="ru-RU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932512" y="47758"/>
        <a:ext cx="9349208" cy="781775"/>
      </dsp:txXfrm>
    </dsp:sp>
    <dsp:sp modelId="{F5F17E42-BF46-446B-AD81-2596D8B277D9}">
      <dsp:nvSpPr>
        <dsp:cNvPr id="0" name=""/>
        <dsp:cNvSpPr/>
      </dsp:nvSpPr>
      <dsp:spPr>
        <a:xfrm rot="5400000">
          <a:off x="-199823" y="1391901"/>
          <a:ext cx="1332159" cy="93251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Субъект</a:t>
          </a:r>
          <a:r>
            <a:rPr lang="ru-RU" sz="14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ru-RU" sz="14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 rot="-5400000">
        <a:off x="2" y="1658333"/>
        <a:ext cx="932511" cy="399648"/>
      </dsp:txXfrm>
    </dsp:sp>
    <dsp:sp modelId="{82CF7D5F-E586-4E50-B685-89EC28FBF159}">
      <dsp:nvSpPr>
        <dsp:cNvPr id="0" name=""/>
        <dsp:cNvSpPr/>
      </dsp:nvSpPr>
      <dsp:spPr>
        <a:xfrm rot="5400000">
          <a:off x="5195309" y="-3070720"/>
          <a:ext cx="865903" cy="9391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налогоплательщик, который  в любом из налоговых периодов 2022 - 2024 гг. применял схемы дробления бизнеса</a:t>
          </a:r>
          <a:endParaRPr lang="ru-RU" sz="1800" kern="1200" dirty="0"/>
        </a:p>
      </dsp:txBody>
      <dsp:txXfrm rot="-5400000">
        <a:off x="932511" y="1234348"/>
        <a:ext cx="9349230" cy="781363"/>
      </dsp:txXfrm>
    </dsp:sp>
    <dsp:sp modelId="{20DB0F9C-A2A9-4A6E-91D8-FCCF37D0A8DA}">
      <dsp:nvSpPr>
        <dsp:cNvPr id="0" name=""/>
        <dsp:cNvSpPr/>
      </dsp:nvSpPr>
      <dsp:spPr>
        <a:xfrm rot="5400000">
          <a:off x="-199823" y="2578512"/>
          <a:ext cx="1332159" cy="93251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Суть</a:t>
          </a:r>
          <a:endParaRPr lang="ru-RU" sz="1400" b="1" kern="1200" dirty="0">
            <a:solidFill>
              <a:schemeClr val="bg1"/>
            </a:solidFill>
          </a:endParaRPr>
        </a:p>
      </dsp:txBody>
      <dsp:txXfrm rot="-5400000">
        <a:off x="2" y="2844944"/>
        <a:ext cx="932511" cy="399648"/>
      </dsp:txXfrm>
    </dsp:sp>
    <dsp:sp modelId="{E2B66800-8B10-403C-9CF7-2E199E763AA0}">
      <dsp:nvSpPr>
        <dsp:cNvPr id="0" name=""/>
        <dsp:cNvSpPr/>
      </dsp:nvSpPr>
      <dsp:spPr>
        <a:xfrm rot="5400000">
          <a:off x="5195309" y="-1884109"/>
          <a:ext cx="865903" cy="9391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освобождение от платежей в бюджет, которые причитаются по результатам налоговых проверок за периоды 2022 - 2024 гг. и связаны с дроблением бизнеса </a:t>
          </a:r>
          <a:endParaRPr lang="ru-RU" sz="1800" kern="1200"/>
        </a:p>
      </dsp:txBody>
      <dsp:txXfrm rot="-5400000">
        <a:off x="932511" y="2420959"/>
        <a:ext cx="9349230" cy="781363"/>
      </dsp:txXfrm>
    </dsp:sp>
    <dsp:sp modelId="{46A77E56-8871-4440-885E-5D26076F6C02}">
      <dsp:nvSpPr>
        <dsp:cNvPr id="0" name=""/>
        <dsp:cNvSpPr/>
      </dsp:nvSpPr>
      <dsp:spPr>
        <a:xfrm rot="5400000">
          <a:off x="-199823" y="3765124"/>
          <a:ext cx="1332159" cy="93251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Платежи</a:t>
          </a:r>
          <a:endParaRPr lang="ru-RU" sz="1400" b="1" kern="1200" dirty="0">
            <a:solidFill>
              <a:schemeClr val="bg1"/>
            </a:solidFill>
          </a:endParaRPr>
        </a:p>
      </dsp:txBody>
      <dsp:txXfrm rot="-5400000">
        <a:off x="2" y="4031556"/>
        <a:ext cx="932511" cy="399648"/>
      </dsp:txXfrm>
    </dsp:sp>
    <dsp:sp modelId="{3C85FC48-F0A8-4C84-9181-11E836799DD1}">
      <dsp:nvSpPr>
        <dsp:cNvPr id="0" name=""/>
        <dsp:cNvSpPr/>
      </dsp:nvSpPr>
      <dsp:spPr>
        <a:xfrm rot="5400000">
          <a:off x="5195309" y="-697497"/>
          <a:ext cx="865903" cy="9391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C00000"/>
              </a:solidFill>
            </a:rPr>
            <a:t>суммы налогов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доначисленных</a:t>
          </a:r>
          <a:r>
            <a:rPr lang="ru-RU" sz="1800" kern="1200" dirty="0" smtClean="0"/>
            <a:t> за 2022 - 2024 гг. в результате применения схем дробления бизнеса; </a:t>
          </a:r>
          <a:r>
            <a:rPr lang="ru-RU" sz="1800" b="1" kern="1200" dirty="0" smtClean="0">
              <a:solidFill>
                <a:srgbClr val="C00000"/>
              </a:solidFill>
            </a:rPr>
            <a:t>пени</a:t>
          </a:r>
          <a:r>
            <a:rPr lang="ru-RU" sz="1800" kern="1200" dirty="0" smtClean="0"/>
            <a:t>, начисленные на суммы таких налогов; </a:t>
          </a:r>
          <a:r>
            <a:rPr lang="ru-RU" sz="1800" b="1" kern="1200" dirty="0" smtClean="0">
              <a:solidFill>
                <a:srgbClr val="C00000"/>
              </a:solidFill>
            </a:rPr>
            <a:t>штрафы</a:t>
          </a:r>
          <a:r>
            <a:rPr lang="ru-RU" sz="1800" kern="1200" dirty="0" smtClean="0"/>
            <a:t> (ст. 120, 122, 119  НК РФ)</a:t>
          </a:r>
          <a:endParaRPr lang="ru-RU" sz="1800" kern="1200" dirty="0"/>
        </a:p>
      </dsp:txBody>
      <dsp:txXfrm rot="-5400000">
        <a:off x="932511" y="3607571"/>
        <a:ext cx="9349230" cy="781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0.01569</cdr:x>
      <cdr:y>0.24831</cdr:y>
    </cdr:from>
    <cdr:to>
      <cdr:x>0.18597</cdr:x>
      <cdr:y>0.49734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1338" y="1501534"/>
          <a:ext cx="1967874" cy="1505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lnSpc>
              <a:spcPct val="110000"/>
            </a:lnSpc>
          </a:pPr>
          <a:r>
            <a:rPr lang="ru-RU" sz="1600" kern="1200" dirty="0" smtClean="0">
              <a:solidFill>
                <a:schemeClr val="tx1"/>
              </a:solidFill>
            </a:rPr>
            <a:t>процесс ликвидации</a:t>
          </a:r>
          <a:endParaRPr lang="ru-RU" sz="1600" kern="1200" dirty="0">
            <a:solidFill>
              <a:schemeClr val="tx1"/>
            </a:solidFill>
          </a:endParaRPr>
        </a:p>
        <a:p xmlns:a="http://schemas.openxmlformats.org/drawingml/2006/main">
          <a:pPr algn="ctr">
            <a:lnSpc>
              <a:spcPct val="110000"/>
            </a:lnSpc>
          </a:pP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1600" kern="1200" dirty="0">
            <a:solidFill>
              <a:prstClr val="black">
                <a:lumMod val="50000"/>
                <a:lumOff val="50000"/>
              </a:prstClr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0.10287</cdr:x>
      <cdr:y>0.3482</cdr:y>
    </cdr:from>
    <cdr:to>
      <cdr:x>0.31802</cdr:x>
      <cdr:y>0.57276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188829" y="2105537"/>
          <a:ext cx="2486423" cy="1357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ct val="110000"/>
            </a:lnSpc>
          </a:pPr>
          <a:r>
            <a:rPr lang="ru-RU" sz="2400" b="1" kern="1200" dirty="0" smtClean="0">
              <a:solidFill>
                <a:srgbClr val="00B050"/>
              </a:solidFill>
            </a:rPr>
            <a:t>ЕГРЮЛ</a:t>
          </a:r>
          <a:endParaRPr lang="ru-RU" sz="1400" b="1" dirty="0">
            <a:solidFill>
              <a:srgbClr val="00B050"/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0.23783</cdr:x>
      <cdr:y>0.23103</cdr:y>
    </cdr:from>
    <cdr:to>
      <cdr:x>0.40811</cdr:x>
      <cdr:y>0.48006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748504" y="1397031"/>
          <a:ext cx="1967874" cy="1505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ct val="110000"/>
            </a:lnSpc>
          </a:pPr>
          <a:r>
            <a:rPr lang="ru-RU" sz="1600" kern="1200" dirty="0" smtClean="0">
              <a:solidFill>
                <a:schemeClr val="tx1"/>
              </a:solidFill>
            </a:rPr>
            <a:t>решение о предстоящей ликвидации</a:t>
          </a:r>
          <a:endParaRPr lang="ru-RU" sz="1600" kern="1200" dirty="0">
            <a:solidFill>
              <a:schemeClr val="tx1"/>
            </a:solidFill>
          </a:endParaRPr>
        </a:p>
        <a:p xmlns:a="http://schemas.openxmlformats.org/drawingml/2006/main">
          <a:pPr algn="ctr">
            <a:lnSpc>
              <a:spcPct val="110000"/>
            </a:lnSpc>
          </a:pP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1600" kern="1200" dirty="0">
            <a:solidFill>
              <a:prstClr val="black">
                <a:lumMod val="50000"/>
                <a:lumOff val="50000"/>
              </a:prstClr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0.1307</cdr:x>
      <cdr:y>0.59492</cdr:y>
    </cdr:from>
    <cdr:to>
      <cdr:x>0.30098</cdr:x>
      <cdr:y>0.84395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510434" y="3597397"/>
          <a:ext cx="1967874" cy="1505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ct val="110000"/>
            </a:lnSpc>
          </a:pPr>
          <a:r>
            <a:rPr lang="ru-RU" sz="1600" kern="1200" dirty="0" smtClean="0">
              <a:solidFill>
                <a:schemeClr val="tx1"/>
              </a:solidFill>
            </a:rPr>
            <a:t>признан банкротом</a:t>
          </a:r>
          <a:endParaRPr lang="ru-RU" sz="1600" kern="1200" dirty="0">
            <a:solidFill>
              <a:schemeClr val="tx1"/>
            </a:solidFill>
          </a:endParaRPr>
        </a:p>
        <a:p xmlns:a="http://schemas.openxmlformats.org/drawingml/2006/main">
          <a:pPr algn="ctr">
            <a:lnSpc>
              <a:spcPct val="110000"/>
            </a:lnSpc>
          </a:pP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1600" kern="1200" dirty="0">
            <a:solidFill>
              <a:prstClr val="black">
                <a:lumMod val="50000"/>
                <a:lumOff val="50000"/>
              </a:prstClr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0.39853</cdr:x>
      <cdr:y>0.32412</cdr:y>
    </cdr:from>
    <cdr:to>
      <cdr:x>0.54862</cdr:x>
      <cdr:y>0.42367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>
          <a:off x="4605715" y="1959919"/>
          <a:ext cx="1734544" cy="60196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0.55926</cdr:x>
      <cdr:y>0.27341</cdr:y>
    </cdr:from>
    <cdr:to>
      <cdr:x>0.93602</cdr:x>
      <cdr:y>0.47266</cdr:y>
    </cdr:to>
    <cdr:sp macro="" textlink="">
      <cdr:nvSpPr>
        <cdr:cNvPr id="11" name="Скругленный прямоугольник 10"/>
        <cdr:cNvSpPr/>
      </cdr:nvSpPr>
      <cdr:spPr>
        <a:xfrm xmlns:a="http://schemas.openxmlformats.org/drawingml/2006/main">
          <a:off x="6463182" y="1653255"/>
          <a:ext cx="4354081" cy="1204898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6">
            <a:lumMod val="60000"/>
            <a:lumOff val="4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/>
            <a:t>Обязанность по уплате налога</a:t>
          </a:r>
        </a:p>
        <a:p xmlns:a="http://schemas.openxmlformats.org/drawingml/2006/main">
          <a:pPr algn="ctr"/>
          <a:r>
            <a:rPr lang="ru-RU" b="1" dirty="0" smtClean="0"/>
            <a:t> (ш/с, пени)</a:t>
          </a:r>
        </a:p>
        <a:p xmlns:a="http://schemas.openxmlformats.org/drawingml/2006/main">
          <a:pPr algn="ctr"/>
          <a:r>
            <a:rPr lang="ru-RU" b="1" dirty="0" smtClean="0"/>
            <a:t> за </a:t>
          </a:r>
          <a:r>
            <a:rPr lang="ru-RU" b="1" dirty="0">
              <a:solidFill>
                <a:schemeClr val="accent2">
                  <a:lumMod val="50000"/>
                </a:schemeClr>
              </a:solidFill>
            </a:rPr>
            <a:t>2022-2024</a:t>
          </a:r>
          <a:r>
            <a:rPr lang="ru-RU" b="1" dirty="0" smtClean="0"/>
            <a:t> </a:t>
          </a:r>
          <a:r>
            <a:rPr lang="ru-RU" b="1" dirty="0">
              <a:solidFill>
                <a:srgbClr val="C00000"/>
              </a:solidFill>
            </a:rPr>
            <a:t>прекращается</a:t>
          </a:r>
        </a:p>
      </cdr:txBody>
    </cdr:sp>
  </cdr:relSizeAnchor>
  <cdr:relSizeAnchor xmlns:cdr="http://schemas.openxmlformats.org/drawingml/2006/chartDrawing">
    <cdr:from>
      <cdr:x>0.00291</cdr:x>
      <cdr:y>0.7748</cdr:y>
    </cdr:from>
    <cdr:to>
      <cdr:x>0.96444</cdr:x>
      <cdr:y>0.98595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33659" y="4685147"/>
          <a:ext cx="11112133" cy="127677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7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E4D38-DADD-47A5-BE80-C3C0CFAE53F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08FBC-4327-45FE-8FFD-B9629EC5D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88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25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269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F9358819-7D9B-11CB-DBC5-CC8BC5C07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75DF2D63-3FF5-D547-96B9-BE9CCD1ABA58}" type="slidenum">
              <a:rPr smtClean="0">
                <a:solidFill>
                  <a:srgbClr val="96D3ED"/>
                </a:solidFill>
              </a:rPr>
              <a:pPr/>
              <a:t>‹#›</a:t>
            </a:fld>
            <a:endParaRPr dirty="0">
              <a:solidFill>
                <a:srgbClr val="96D3ED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2EB2EEB-FE70-98B2-9437-0E1E91F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818339" y="1567569"/>
            <a:ext cx="2944710" cy="199037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 smtClean="0">
                <a:solidFill>
                  <a:srgbClr val="96D3ED"/>
                </a:solidFill>
              </a:rPr>
              <a:t>Первое полугодие 2024 года</a:t>
            </a:r>
            <a:endParaRPr lang="ru-RU" dirty="0">
              <a:solidFill>
                <a:srgbClr val="96D3ED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DFAA902D-BDC9-E5AF-D40D-7B8DE616EBE0}"/>
              </a:ext>
            </a:extLst>
          </p:cNvPr>
          <p:cNvCxnSpPr>
            <a:cxnSpLocks/>
          </p:cNvCxnSpPr>
          <p:nvPr userDrawn="1"/>
        </p:nvCxnSpPr>
        <p:spPr>
          <a:xfrm>
            <a:off x="2302329" y="734786"/>
            <a:ext cx="7421335" cy="8164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2A4017E-4CAA-8499-38AE-3A3306A7E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640" y="2057400"/>
            <a:ext cx="6519672" cy="2971800"/>
          </a:xfrm>
          <a:solidFill>
            <a:schemeClr val="accent4"/>
          </a:solidFill>
        </p:spPr>
        <p:txBody>
          <a:bodyPr lIns="576072" tIns="228600" rIns="576072" bIns="228600" rtlCol="0" anchor="ctr"/>
          <a:lstStyle>
            <a:lvl1pPr marL="0" indent="0" algn="ctr">
              <a:lnSpc>
                <a:spcPts val="2460"/>
              </a:lnSpc>
              <a:buNone/>
              <a:defRPr lang="ru-RU" sz="2000"/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E9103CB5-F9EF-D6DA-A5D4-DCCAEBEBE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1216" y="5330952"/>
            <a:ext cx="6519672" cy="152704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17F00C-8F19-CB9F-D5BF-9A5F4C77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376" y="2242457"/>
            <a:ext cx="3959352" cy="530352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9463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9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21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28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5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7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5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14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82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4946E-702B-4BB2-B89B-9FF84AC9E432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E8C97-E725-494F-8B20-63F98F9B2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43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login.consultant.ru/link/?req=doc&amp;base=LAW&amp;n=480737&amp;dst=4213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00271" y="3308220"/>
            <a:ext cx="10669961" cy="149629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012352">
              <a:lnSpc>
                <a:spcPct val="100000"/>
              </a:lnSpc>
              <a:defRPr/>
            </a:pPr>
            <a:endParaRPr lang="ru-RU" sz="11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0214" y="2850347"/>
            <a:ext cx="7998708" cy="79301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Calibri"/>
              </a:rPr>
              <a:t>УПРАВЛЕНИЕ ФЕДЕРАЛЬНОЙ НАЛОГОВОЙ СЛУЖБЫ ПО Г. СЕВАСТОПОЛЮ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11" y="870332"/>
            <a:ext cx="1898883" cy="198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31867" y="5623377"/>
            <a:ext cx="6209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Начальник правового отдела</a:t>
            </a:r>
          </a:p>
          <a:p>
            <a:pPr algn="ctr">
              <a:defRPr/>
            </a:pPr>
            <a:r>
              <a:rPr lang="ru-RU" alt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Панченко Надежда </a:t>
            </a:r>
            <a:r>
              <a:rPr lang="ru-RU" alt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Степановна</a:t>
            </a:r>
          </a:p>
          <a:p>
            <a:pPr algn="ctr">
              <a:defRPr/>
            </a:pPr>
            <a:r>
              <a:rPr lang="ru-RU" alt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год</a:t>
            </a:r>
            <a:r>
              <a:rPr lang="ru-RU" alt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alt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13007" y="3871545"/>
            <a:ext cx="74860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НАЛОГОВАЯ АМНИСТИЯ ЗА ОТКАЗ ОТ СХЕМ ДРОБЛЕНИЯ БИЗНЕСА</a:t>
            </a:r>
          </a:p>
          <a:p>
            <a:pPr algn="ctr"/>
            <a:r>
              <a:rPr lang="ru-RU" sz="27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(статья 6 Федерального закона №176-ФЗ)</a:t>
            </a:r>
            <a:r>
              <a:rPr lang="ru-RU" sz="27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ru-RU" sz="2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7570" y="117564"/>
            <a:ext cx="10419807" cy="530352"/>
          </a:xfrm>
        </p:spPr>
        <p:txBody>
          <a:bodyPr>
            <a:noAutofit/>
          </a:bodyPr>
          <a:lstStyle/>
          <a:p>
            <a:r>
              <a:rPr lang="ru-RU" sz="2200" spc="100" dirty="0" smtClean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  <a:t>НАЛОГОВАЯ АМНИСТИЯ ЗА ОТКАЗ ОТ СХЕМ ДРОБЛЕНИЯ БИЗНЕСА </a:t>
            </a:r>
            <a:endParaRPr lang="ru-RU" sz="2200" spc="100" dirty="0">
              <a:solidFill>
                <a:schemeClr val="tx2">
                  <a:lumMod val="75000"/>
                </a:schemeClr>
              </a:solidFill>
              <a:latin typeface="Posterama" panose="020B0504020200020000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xmlns="" id="{AA5BCABC-85E9-BA68-F054-2D775922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326234" y="1634211"/>
            <a:ext cx="3391520" cy="358227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1400" b="1" dirty="0" smtClean="0">
                <a:solidFill>
                  <a:schemeClr val="accent1"/>
                </a:solidFill>
              </a:rPr>
              <a:t> Статья 6 Федерального закона №176-ФЗ</a:t>
            </a:r>
            <a:endParaRPr sz="1400" b="1" dirty="0">
              <a:solidFill>
                <a:schemeClr val="accent1"/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07493405"/>
              </p:ext>
            </p:extLst>
          </p:nvPr>
        </p:nvGraphicFramePr>
        <p:xfrm>
          <a:off x="1016941" y="1799006"/>
          <a:ext cx="10324012" cy="4902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0697788" y="1607417"/>
            <a:ext cx="410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459" y="868753"/>
            <a:ext cx="11650107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Дробление бизнеса </a:t>
            </a:r>
            <a:r>
              <a:rPr lang="ru-RU" sz="1400" dirty="0" smtClean="0"/>
              <a:t>- </a:t>
            </a:r>
            <a:r>
              <a:rPr lang="ru-RU" sz="1400" b="1" dirty="0"/>
              <a:t>разделение единой предпринимательской деятельности </a:t>
            </a:r>
            <a:r>
              <a:rPr lang="ru-RU" sz="1400" dirty="0"/>
              <a:t>между несколькими формально самостоятельными лицами (организациями, </a:t>
            </a:r>
            <a:r>
              <a:rPr lang="ru-RU" sz="1400" dirty="0" smtClean="0"/>
              <a:t>ИП),  </a:t>
            </a:r>
            <a:r>
              <a:rPr lang="ru-RU" sz="1400" dirty="0"/>
              <a:t>в отношении которых осуществляется </a:t>
            </a:r>
            <a:r>
              <a:rPr lang="ru-RU" sz="1400" b="1" dirty="0"/>
              <a:t>контроль одними и теми же лицами</a:t>
            </a:r>
            <a:r>
              <a:rPr lang="ru-RU" sz="1400" dirty="0"/>
              <a:t>, направленное </a:t>
            </a:r>
            <a:r>
              <a:rPr lang="ru-RU" sz="1400" b="1" dirty="0"/>
              <a:t>исключительно </a:t>
            </a:r>
            <a:r>
              <a:rPr lang="ru-RU" sz="1400" b="1" dirty="0" smtClean="0"/>
              <a:t>на </a:t>
            </a:r>
            <a:r>
              <a:rPr lang="ru-RU" sz="1400" b="1" dirty="0"/>
              <a:t>занижение сумм налогов</a:t>
            </a:r>
            <a:r>
              <a:rPr lang="ru-RU" sz="1400" dirty="0"/>
              <a:t> </a:t>
            </a:r>
            <a:r>
              <a:rPr lang="ru-RU" sz="1400" dirty="0" smtClean="0"/>
              <a:t>путем  </a:t>
            </a:r>
            <a:r>
              <a:rPr lang="ru-RU" sz="1400" dirty="0"/>
              <a:t>применения специальных налоговых режимов </a:t>
            </a:r>
            <a:r>
              <a:rPr lang="ru-RU" sz="1400" dirty="0" smtClean="0"/>
              <a:t>с </a:t>
            </a:r>
            <a:r>
              <a:rPr lang="ru-RU" sz="1400" dirty="0"/>
              <a:t>превышением предусмотренных </a:t>
            </a:r>
            <a:r>
              <a:rPr lang="ru-RU" sz="1400" dirty="0" smtClean="0"/>
              <a:t>ст. 54.1 НК РФ пределов осуществления прав</a:t>
            </a:r>
            <a:endParaRPr lang="ru-RU" sz="1400" dirty="0">
              <a:hlinkClick r:id="rId7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649272" y="6222053"/>
            <a:ext cx="3016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37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6645" y="149907"/>
            <a:ext cx="10419807" cy="530352"/>
          </a:xfrm>
        </p:spPr>
        <p:txBody>
          <a:bodyPr>
            <a:noAutofit/>
          </a:bodyPr>
          <a:lstStyle/>
          <a:p>
            <a:r>
              <a:rPr lang="ru-RU" sz="2200" spc="100" dirty="0" smtClean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  <a:t>УСЛОВИЯ ПРИМЕНЕНИЯ НАЛОГОВОЙ АМНИСТИИ </a:t>
            </a:r>
            <a:endParaRPr lang="ru-RU" sz="2200" spc="100" dirty="0">
              <a:solidFill>
                <a:schemeClr val="tx2">
                  <a:lumMod val="75000"/>
                </a:schemeClr>
              </a:solidFill>
              <a:latin typeface="Posterama" panose="020B0504020200020000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xmlns="" id="{AA5BCABC-85E9-BA68-F054-2D775922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298931" y="1695646"/>
            <a:ext cx="3391520" cy="358227"/>
          </a:xfrm>
        </p:spPr>
        <p:txBody>
          <a:bodyPr vert="horz" lIns="91440" tIns="45720" rIns="91440" bIns="45720" rtlCol="0" anchor="ctr"/>
          <a:lstStyle/>
          <a:p>
            <a:r>
              <a:rPr lang="ru-RU" sz="1400" b="1" dirty="0">
                <a:solidFill>
                  <a:schemeClr val="accent1"/>
                </a:solidFill>
              </a:rPr>
              <a:t> Статья 6 Федерального закона №176-ФЗ</a:t>
            </a:r>
            <a:endParaRPr sz="1400" b="1" dirty="0">
              <a:solidFill>
                <a:schemeClr val="accent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1181" y="837952"/>
            <a:ext cx="8770734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Вступление в силу решений после 12.07.2024 приостанавливается!!!!!</a:t>
            </a:r>
            <a:endParaRPr lang="ru-RU" sz="2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3174" y="1359937"/>
            <a:ext cx="4483225" cy="1020681"/>
          </a:xfrm>
          <a:prstGeom prst="rect">
            <a:avLst/>
          </a:prstGeom>
          <a:solidFill>
            <a:srgbClr val="9D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Не выявлено фактов дробления по проверкам за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2025-2026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г.г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547101" y="1666090"/>
            <a:ext cx="1322773" cy="4083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30576" y="1385860"/>
            <a:ext cx="4791159" cy="103137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Обязанность по уплате налога (ш/с, пени)</a:t>
            </a:r>
          </a:p>
          <a:p>
            <a:pPr algn="ctr"/>
            <a:r>
              <a:rPr lang="ru-RU" b="1" dirty="0" smtClean="0"/>
              <a:t> за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2022-2024</a:t>
            </a:r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прекращается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03174" y="2637380"/>
            <a:ext cx="4483225" cy="1020681"/>
          </a:xfrm>
          <a:prstGeom prst="rect">
            <a:avLst/>
          </a:prstGeom>
          <a:solidFill>
            <a:srgbClr val="9D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Проверка  за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2025-2026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г.г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b="1" dirty="0">
                <a:solidFill>
                  <a:schemeClr val="tx2"/>
                </a:solidFill>
              </a:rPr>
              <a:t>не назначена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5566296" y="2938766"/>
            <a:ext cx="1322773" cy="4083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68967" y="2627265"/>
            <a:ext cx="4752768" cy="103137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Решение по проверке </a:t>
            </a:r>
            <a:r>
              <a:rPr lang="ru-RU" b="1" dirty="0"/>
              <a:t>за </a:t>
            </a:r>
            <a:r>
              <a:rPr lang="ru-RU" b="1" dirty="0" smtClean="0"/>
              <a:t>2022-2024 вступает в силу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01.01.2030</a:t>
            </a:r>
            <a:r>
              <a:rPr lang="ru-RU" b="1" dirty="0" smtClean="0"/>
              <a:t>, обязанность по уплате налога (ш/с, пени) </a:t>
            </a:r>
            <a:r>
              <a:rPr lang="ru-RU" b="1" dirty="0" smtClean="0">
                <a:solidFill>
                  <a:srgbClr val="C00000"/>
                </a:solidFill>
              </a:rPr>
              <a:t>прекращается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9807" y="5455890"/>
            <a:ext cx="4483225" cy="10206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Установлено дробление по проверкам </a:t>
            </a:r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за </a:t>
            </a:r>
            <a:r>
              <a:rPr lang="ru-RU" b="1" dirty="0">
                <a:solidFill>
                  <a:srgbClr val="C00000"/>
                </a:solidFill>
              </a:rPr>
              <a:t>2025-2026 </a:t>
            </a:r>
            <a:r>
              <a:rPr lang="ru-RU" b="1" dirty="0" err="1">
                <a:solidFill>
                  <a:srgbClr val="C00000"/>
                </a:solidFill>
              </a:rPr>
              <a:t>г.г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5566296" y="4211442"/>
            <a:ext cx="1322773" cy="4083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82331" y="5456740"/>
            <a:ext cx="4752769" cy="103137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Решение по проверке </a:t>
            </a:r>
            <a:r>
              <a:rPr lang="ru-RU" b="1" dirty="0"/>
              <a:t>за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2022-2024</a:t>
            </a:r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вступает в силу </a:t>
            </a:r>
            <a:r>
              <a:rPr lang="ru-RU" b="1" dirty="0" smtClean="0"/>
              <a:t>одновременно  с решением</a:t>
            </a:r>
          </a:p>
          <a:p>
            <a:pPr algn="ctr"/>
            <a:r>
              <a:rPr lang="ru-RU" b="1" dirty="0" smtClean="0"/>
              <a:t> за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2025-2026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АМНИСТИЯ НЕ ПРИМЕНЯЕТСЯ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03173" y="3914823"/>
            <a:ext cx="4483225" cy="10206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Начата проверка за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2025-2026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г.г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5566295" y="5689200"/>
            <a:ext cx="1322773" cy="4083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68966" y="3892618"/>
            <a:ext cx="4752769" cy="103137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Обязанность по уплате </a:t>
            </a:r>
            <a:r>
              <a:rPr lang="ru-RU" b="1" dirty="0"/>
              <a:t>налога (ш/с, пени)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за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2022-2023</a:t>
            </a:r>
            <a:r>
              <a:rPr lang="ru-RU" b="1" dirty="0" smtClean="0"/>
              <a:t>  </a:t>
            </a:r>
            <a:r>
              <a:rPr lang="ru-RU" b="1" dirty="0" smtClean="0">
                <a:solidFill>
                  <a:srgbClr val="C00000"/>
                </a:solidFill>
              </a:rPr>
              <a:t>прекращается  при условии  отказа от дробления за 2024 год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816645" y="5271544"/>
            <a:ext cx="10905092" cy="174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721735" y="6352231"/>
            <a:ext cx="3016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0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3399" y="445999"/>
            <a:ext cx="10419807" cy="530352"/>
          </a:xfrm>
        </p:spPr>
        <p:txBody>
          <a:bodyPr>
            <a:noAutofit/>
          </a:bodyPr>
          <a:lstStyle/>
          <a:p>
            <a:r>
              <a:rPr lang="ru-RU" sz="2200" spc="100" dirty="0" smtClean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  <a:t>НАЛОГОВАЯ АМНИСТИЯ  ДЛЯ ЛИКВИДИРУЕМЫХ ОРГАНИЗАЦИЙ</a:t>
            </a:r>
            <a:br>
              <a:rPr lang="ru-RU" sz="2200" spc="100" dirty="0" smtClean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</a:br>
            <a:r>
              <a:rPr lang="ru-RU" sz="2200" spc="100" dirty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  <a:t/>
            </a:r>
            <a:br>
              <a:rPr lang="ru-RU" sz="2200" spc="100" dirty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</a:br>
            <a:r>
              <a:rPr lang="ru-RU" sz="1800" spc="100" dirty="0" smtClean="0">
                <a:solidFill>
                  <a:schemeClr val="tx2">
                    <a:lumMod val="75000"/>
                  </a:schemeClr>
                </a:solidFill>
                <a:latin typeface="Posterama" panose="020B0504020200020000" pitchFamily="34" charset="0"/>
                <a:ea typeface="+mn-ea"/>
                <a:cs typeface="+mn-cs"/>
              </a:rPr>
              <a:t>(пункт 12 статьи 6 Закона 176-ФЗ) </a:t>
            </a:r>
            <a:endParaRPr lang="ru-RU" sz="1800" spc="100" dirty="0">
              <a:solidFill>
                <a:schemeClr val="tx2">
                  <a:lumMod val="75000"/>
                </a:schemeClr>
              </a:solidFill>
              <a:latin typeface="Posterama" panose="020B0504020200020000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xmlns="" id="{AA5BCABC-85E9-BA68-F054-2D775922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298931" y="1695646"/>
            <a:ext cx="3391520" cy="358227"/>
          </a:xfrm>
        </p:spPr>
        <p:txBody>
          <a:bodyPr vert="horz" lIns="91440" tIns="45720" rIns="91440" bIns="45720" rtlCol="0" anchor="ctr"/>
          <a:lstStyle/>
          <a:p>
            <a:r>
              <a:rPr lang="ru-RU" sz="1400" b="1" dirty="0">
                <a:solidFill>
                  <a:schemeClr val="accent1"/>
                </a:solidFill>
              </a:rPr>
              <a:t> Статья 6 Федерального закона №176-ФЗ</a:t>
            </a:r>
            <a:endParaRPr sz="1400" b="1" dirty="0">
              <a:solidFill>
                <a:schemeClr val="accent1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816645" y="5271544"/>
            <a:ext cx="10905092" cy="174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721735" y="6352231"/>
            <a:ext cx="30168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630461118"/>
              </p:ext>
            </p:extLst>
          </p:nvPr>
        </p:nvGraphicFramePr>
        <p:xfrm>
          <a:off x="575943" y="711175"/>
          <a:ext cx="11556693" cy="604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75943" y="5410881"/>
            <a:ext cx="112241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ВНП установлено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что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2025 -2026 гг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деятельность налогоплательщика с использованием дробления продолжила другая группа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лиц, которая подконтрольна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 же лицам, что и налогоплательщик,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обязанность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уплаты доначислений 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связи с дроблением, возникшая у налогоплательщика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возлагается на участников этой другой </a:t>
            </a:r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группы 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(п.13 ст.6 Закона 176-ФЗ)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6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23721" y="3629124"/>
            <a:ext cx="9751624" cy="136366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012352">
              <a:lnSpc>
                <a:spcPct val="100000"/>
              </a:lnSpc>
              <a:defRPr/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 ЗА  ВНИМАНИЕ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11" y="870332"/>
            <a:ext cx="1898883" cy="198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9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438</Words>
  <Application>Microsoft Office PowerPoint</Application>
  <PresentationFormat>Широкоэкранный</PresentationFormat>
  <Paragraphs>53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Posterama</vt:lpstr>
      <vt:lpstr>Times New Roman</vt:lpstr>
      <vt:lpstr>Тема Office</vt:lpstr>
      <vt:lpstr>Презентация PowerPoint</vt:lpstr>
      <vt:lpstr>НАЛОГОВАЯ АМНИСТИЯ ЗА ОТКАЗ ОТ СХЕМ ДРОБЛЕНИЯ БИЗНЕСА </vt:lpstr>
      <vt:lpstr>УСЛОВИЯ ПРИМЕНЕНИЯ НАЛОГОВОЙ АМНИСТИИ </vt:lpstr>
      <vt:lpstr>НАЛОГОВАЯ АМНИСТИЯ  ДЛЯ ЛИКВИДИРУЕМЫХ ОРГАНИЗАЦИЙ  (пункт 12 статьи 6 Закона 176-ФЗ)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ПОКАЗАТЕЛИ СОЦИАЛЬНО-ЭКОНОМИЧЕСКОГО РАЗВИТИЯ</dc:title>
  <dc:creator>Машукова Инна Анатольевна</dc:creator>
  <cp:lastModifiedBy>Панченко Надежда Степановна</cp:lastModifiedBy>
  <cp:revision>61</cp:revision>
  <dcterms:created xsi:type="dcterms:W3CDTF">2024-07-23T14:47:48Z</dcterms:created>
  <dcterms:modified xsi:type="dcterms:W3CDTF">2024-09-03T13:44:52Z</dcterms:modified>
</cp:coreProperties>
</file>